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8" d="100"/>
          <a:sy n="58" d="100"/>
        </p:scale>
        <p:origin x="251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E6D7-E73B-8B4E-9F06-E93EFBDAAFD7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BB94-10BB-044A-AB7A-C0EF56335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6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E6D7-E73B-8B4E-9F06-E93EFBDAAFD7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BB94-10BB-044A-AB7A-C0EF56335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0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E6D7-E73B-8B4E-9F06-E93EFBDAAFD7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BB94-10BB-044A-AB7A-C0EF56335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0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E6D7-E73B-8B4E-9F06-E93EFBDAAFD7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BB94-10BB-044A-AB7A-C0EF56335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6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E6D7-E73B-8B4E-9F06-E93EFBDAAFD7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BB94-10BB-044A-AB7A-C0EF56335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9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E6D7-E73B-8B4E-9F06-E93EFBDAAFD7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BB94-10BB-044A-AB7A-C0EF56335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6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E6D7-E73B-8B4E-9F06-E93EFBDAAFD7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BB94-10BB-044A-AB7A-C0EF56335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2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E6D7-E73B-8B4E-9F06-E93EFBDAAFD7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BB94-10BB-044A-AB7A-C0EF56335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2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E6D7-E73B-8B4E-9F06-E93EFBDAAFD7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BB94-10BB-044A-AB7A-C0EF56335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5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E6D7-E73B-8B4E-9F06-E93EFBDAAFD7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BB94-10BB-044A-AB7A-C0EF56335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3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E6D7-E73B-8B4E-9F06-E93EFBDAAFD7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BB94-10BB-044A-AB7A-C0EF56335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BE6D7-E73B-8B4E-9F06-E93EFBDAAFD7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1BB94-10BB-044A-AB7A-C0EF56335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3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4299" y="2511211"/>
            <a:ext cx="6744815" cy="307777"/>
          </a:xfrm>
          <a:prstGeom prst="rect">
            <a:avLst/>
          </a:prstGeom>
          <a:solidFill>
            <a:srgbClr val="008000"/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</a:rPr>
              <a:t>Research Approach</a:t>
            </a:r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2" name="Picture 1" descr="bre ban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572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8620780"/>
            <a:ext cx="459983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Thesis Title: </a:t>
            </a:r>
            <a:r>
              <a:rPr lang="en-GB" sz="1400" dirty="0" smtClean="0"/>
              <a:t>Real-time And Semantic Energy  Management Across Buildings In A District Configuration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599835" y="8620780"/>
            <a:ext cx="2258166" cy="523220"/>
          </a:xfrm>
          <a:prstGeom prst="rect">
            <a:avLst/>
          </a:prstGeom>
          <a:solidFill>
            <a:srgbClr val="C3D69B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Supervisors: Prof. Y. Rezgui, Prof. A. Kwan</a:t>
            </a:r>
            <a:endParaRPr lang="en-US" sz="1400" dirty="0"/>
          </a:p>
        </p:txBody>
      </p:sp>
      <p:pic>
        <p:nvPicPr>
          <p:cNvPr id="18" name="Picture 17" descr="bre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212" y="151089"/>
            <a:ext cx="471842" cy="2890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4303" y="716853"/>
            <a:ext cx="2853204" cy="1692772"/>
            <a:chOff x="54302" y="716853"/>
            <a:chExt cx="3530562" cy="1692772"/>
          </a:xfrm>
        </p:grpSpPr>
        <p:sp>
          <p:nvSpPr>
            <p:cNvPr id="11" name="TextBox 10"/>
            <p:cNvSpPr txBox="1"/>
            <p:nvPr/>
          </p:nvSpPr>
          <p:spPr>
            <a:xfrm>
              <a:off x="54302" y="716853"/>
              <a:ext cx="3530562" cy="307777"/>
            </a:xfrm>
            <a:prstGeom prst="rect">
              <a:avLst/>
            </a:prstGeom>
            <a:solidFill>
              <a:srgbClr val="008000"/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Key Facts and </a:t>
              </a:r>
              <a:r>
                <a:rPr lang="en-US" sz="1400" b="1" smtClean="0">
                  <a:solidFill>
                    <a:schemeClr val="bg1"/>
                  </a:solidFill>
                </a:rPr>
                <a:t>Research Gap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4304" y="1024630"/>
              <a:ext cx="3530560" cy="1384995"/>
            </a:xfrm>
            <a:prstGeom prst="rect">
              <a:avLst/>
            </a:prstGeom>
            <a:noFill/>
            <a:ln w="190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GB" sz="1200" dirty="0" smtClean="0"/>
                <a:t>Buildings are responsible for 40% of global energy consumption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GB" sz="1200" dirty="0" smtClean="0"/>
                <a:t>Introduction of new renewable energy sources adds instability and control challenges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GB" sz="1200" dirty="0" smtClean="0"/>
                <a:t>Limited research into building control has been carried out at a district level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82512" y="716854"/>
            <a:ext cx="3816605" cy="1692771"/>
            <a:chOff x="2982516" y="710231"/>
            <a:chExt cx="3816605" cy="1692771"/>
          </a:xfrm>
        </p:grpSpPr>
        <p:sp>
          <p:nvSpPr>
            <p:cNvPr id="14" name="TextBox 13"/>
            <p:cNvSpPr txBox="1"/>
            <p:nvPr/>
          </p:nvSpPr>
          <p:spPr>
            <a:xfrm>
              <a:off x="2982516" y="710231"/>
              <a:ext cx="3816604" cy="307777"/>
            </a:xfrm>
            <a:prstGeom prst="rect">
              <a:avLst/>
            </a:prstGeom>
            <a:solidFill>
              <a:srgbClr val="008000"/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FF"/>
                  </a:solidFill>
                </a:rPr>
                <a:t>Research Aim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82517" y="1018007"/>
              <a:ext cx="3816604" cy="1384995"/>
            </a:xfrm>
            <a:prstGeom prst="rect">
              <a:avLst/>
            </a:prstGeom>
            <a:noFill/>
            <a:ln w="190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GB" sz="1200" dirty="0" smtClean="0"/>
                <a:t>To comprehensively model a chosen district pilot site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GB" sz="1200" dirty="0" smtClean="0"/>
                <a:t>To produce a building level energy optimisation strategy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GB" sz="1200" dirty="0" smtClean="0"/>
                <a:t>To incorporate a higher level, cloud based, district controller to implement demand response strategies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GB" sz="1200" dirty="0" smtClean="0"/>
                <a:t>Find the most appropriate control architecture for different sites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4305" y="2818988"/>
            <a:ext cx="6744815" cy="5724644"/>
          </a:xfrm>
          <a:prstGeom prst="rect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sz="1200" dirty="0" smtClean="0"/>
          </a:p>
          <a:p>
            <a:endParaRPr lang="en-GB" sz="12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 smtClean="0"/>
              <a:t>District modelling has been achieved using a Faro 3D laser scanner to aid the creation of as-built BIM and energy models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 smtClean="0"/>
              <a:t>These have been incorporated into our own Computational Urban Sustainability Platform which engagingly displays relevant information to the user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84" y="2904823"/>
            <a:ext cx="5503443" cy="15840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" name="Picture 2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t="5426" r="1838" b="4122"/>
          <a:stretch/>
        </p:blipFill>
        <p:spPr bwMode="auto">
          <a:xfrm>
            <a:off x="3496055" y="5501639"/>
            <a:ext cx="3165521" cy="12648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4304" y="5526192"/>
            <a:ext cx="3478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The development of building energy models allows the training of surrogate models such as ANN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These can be coupled with </a:t>
            </a:r>
            <a:r>
              <a:rPr lang="en-GB" sz="1200" dirty="0" smtClean="0"/>
              <a:t>optimisation strategies to implement </a:t>
            </a:r>
            <a:r>
              <a:rPr lang="en-GB" sz="1200" dirty="0"/>
              <a:t>a model predictive control strategy that minimises energy consumption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577" y="6786554"/>
            <a:ext cx="2102655" cy="172173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768623" y="7113455"/>
            <a:ext cx="3947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A cloud based district controller will receive the optimised building schedules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After aggregation of building and renewable energy profiles it will impose restrictions to ‘flatten’ the net energy consumption and maximise use of renewable energy</a:t>
            </a:r>
            <a:endParaRPr lang="en-GB" sz="12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7643" y="10333"/>
            <a:ext cx="480060" cy="65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221</Words>
  <Application>Microsoft Office PowerPoint</Application>
  <PresentationFormat>On-screen Show (4:3)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Cardiff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Yacine Rezgui</dc:creator>
  <cp:lastModifiedBy>Jonathan Reynolds</cp:lastModifiedBy>
  <cp:revision>16</cp:revision>
  <dcterms:created xsi:type="dcterms:W3CDTF">2015-11-17T11:10:14Z</dcterms:created>
  <dcterms:modified xsi:type="dcterms:W3CDTF">2016-10-24T09:13:01Z</dcterms:modified>
</cp:coreProperties>
</file>